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852" r:id="rId6"/>
    <p:sldId id="3854" r:id="rId7"/>
    <p:sldId id="3856" r:id="rId8"/>
    <p:sldId id="3857" r:id="rId9"/>
    <p:sldId id="3858" r:id="rId10"/>
    <p:sldId id="3859" r:id="rId11"/>
    <p:sldId id="3862" r:id="rId12"/>
    <p:sldId id="3860" r:id="rId13"/>
    <p:sldId id="3861" r:id="rId14"/>
    <p:sldId id="3850" r:id="rId15"/>
    <p:sldId id="3853" r:id="rId16"/>
    <p:sldId id="3863" r:id="rId17"/>
    <p:sldId id="3844" r:id="rId18"/>
    <p:sldId id="3846" r:id="rId19"/>
    <p:sldId id="261" r:id="rId20"/>
    <p:sldId id="3851" r:id="rId21"/>
    <p:sldId id="265" r:id="rId22"/>
    <p:sldId id="263" r:id="rId23"/>
    <p:sldId id="268" r:id="rId24"/>
    <p:sldId id="3848" r:id="rId25"/>
    <p:sldId id="267" r:id="rId26"/>
    <p:sldId id="38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4" autoAdjust="0"/>
  </p:normalViewPr>
  <p:slideViewPr>
    <p:cSldViewPr snapToGrid="0">
      <p:cViewPr varScale="1">
        <p:scale>
          <a:sx n="161" d="100"/>
          <a:sy n="161" d="100"/>
        </p:scale>
        <p:origin x="232" y="76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9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3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8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1418" y="2949739"/>
            <a:ext cx="5294347" cy="2396686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Agent-Based Gathering Simulations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57C65D7-BA7A-1275-47F3-B40915757485}"/>
              </a:ext>
            </a:extLst>
          </p:cNvPr>
          <p:cNvSpPr txBox="1">
            <a:spLocks/>
          </p:cNvSpPr>
          <p:nvPr/>
        </p:nvSpPr>
        <p:spPr>
          <a:xfrm>
            <a:off x="9116292" y="5346425"/>
            <a:ext cx="2329473" cy="61106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Roy Levi</a:t>
            </a:r>
            <a:br>
              <a:rPr lang="en-US" sz="1600" dirty="0"/>
            </a:br>
            <a:r>
              <a:rPr lang="en-US" sz="1600" dirty="0" err="1"/>
              <a:t>Sagiv</a:t>
            </a:r>
            <a:r>
              <a:rPr lang="en-US" sz="1600" dirty="0"/>
              <a:t> WHAT??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tree with colorful circles and lines&#10;&#10;Description automatically generated">
            <a:extLst>
              <a:ext uri="{FF2B5EF4-FFF2-40B4-BE49-F238E27FC236}">
                <a16:creationId xmlns:a16="http://schemas.microsoft.com/office/drawing/2014/main" id="{4E491BE8-7574-10C3-1653-FF384A2D0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7" y="530431"/>
            <a:ext cx="10306026" cy="5797138"/>
          </a:xfrm>
        </p:spPr>
      </p:pic>
    </p:spTree>
    <p:extLst>
      <p:ext uri="{BB962C8B-B14F-4D97-AF65-F5344CB8AC3E}">
        <p14:creationId xmlns:p14="http://schemas.microsoft.com/office/powerpoint/2010/main" val="302539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  <a:noFill/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12973"/>
            <a:ext cx="6560142" cy="1935571"/>
          </a:xfrm>
          <a:noFill/>
        </p:spPr>
        <p:txBody>
          <a:bodyPr/>
          <a:lstStyle/>
          <a:p>
            <a:r>
              <a:rPr lang="en-US" dirty="0"/>
              <a:t>YAY!</a:t>
            </a:r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E55-BDEC-C127-A95E-1E1811FD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584A5E-171D-0B0F-CBFF-196CA0A3D0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40" r="55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84C4E-77D3-70B9-4EB9-B455D0430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1132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67327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46148692-01F9-F0AF-248D-A06D949F3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  <a:noFill/>
        </p:spPr>
        <p:txBody>
          <a:bodyPr anchor="ctr"/>
          <a:lstStyle/>
          <a:p>
            <a:r>
              <a:rPr lang="en-US" dirty="0"/>
              <a:t>The power</a:t>
            </a:r>
            <a:br>
              <a:rPr lang="en-US" dirty="0"/>
            </a:br>
            <a:r>
              <a:rPr lang="en-US" dirty="0"/>
              <a:t>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/>
          <a:p>
            <a:r>
              <a:rPr lang="en-US" dirty="0"/>
              <a:t>Overcoming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pic>
        <p:nvPicPr>
          <p:cNvPr id="10" name="Content Placeholder 10" descr="Child looking at a world map">
            <a:extLst>
              <a:ext uri="{FF2B5EF4-FFF2-40B4-BE49-F238E27FC236}">
                <a16:creationId xmlns:a16="http://schemas.microsoft.com/office/drawing/2014/main" id="{BDDFC830-574D-79C7-544E-026A2E301E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" b="120"/>
          <a:stretch/>
        </p:blipFill>
        <p:spPr>
          <a:xfrm>
            <a:off x="707393" y="847600"/>
            <a:ext cx="4619625" cy="46177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/>
          <a:p>
            <a:r>
              <a:rPr lang="en-US" dirty="0"/>
              <a:t>Confidence-building</a:t>
            </a:r>
          </a:p>
          <a:p>
            <a:r>
              <a:rPr lang="en-US" dirty="0"/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15163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47896" y="1816916"/>
            <a:ext cx="5212080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108958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61820" y="1816916"/>
            <a:ext cx="6698156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7316"/>
            <a:ext cx="5257800" cy="336985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1" name="Picture Placeholder 13" descr="Kids playing and drawing on the ground">
            <a:extLst>
              <a:ext uri="{FF2B5EF4-FFF2-40B4-BE49-F238E27FC236}">
                <a16:creationId xmlns:a16="http://schemas.microsoft.com/office/drawing/2014/main" id="{1505EF47-21F0-359C-67AF-1DE6EA73D6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/>
        </p:blipFill>
        <p:spPr>
          <a:xfrm>
            <a:off x="6413114" y="845068"/>
            <a:ext cx="5193792" cy="5193792"/>
          </a:xfr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E55-BDEC-C127-A95E-1E1811FD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Gathering</a:t>
            </a:r>
            <a:endParaRPr lang="LID4096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584A5E-171D-0B0F-CBFF-196CA0A3D0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40" r="55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84C4E-77D3-70B9-4EB9-B455D0430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gathering is for many identical mobile agents to come together to perform tasks as a cohesive group using only their sensors to detect the relative locations of others in their vicinity.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187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82462" cy="42976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28147815"/>
              </p:ext>
            </p:extLst>
          </p:nvPr>
        </p:nvGraphicFramePr>
        <p:xfrm>
          <a:off x="4038600" y="1825625"/>
          <a:ext cx="7315200" cy="42976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3233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84715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8471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8471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8471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8471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74104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03029" y="1825625"/>
            <a:ext cx="3450771" cy="4297680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414613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0519CAC4-33D8-0B1E-88FF-086E69894AF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2617345"/>
              </p:ext>
            </p:extLst>
          </p:nvPr>
        </p:nvGraphicFramePr>
        <p:xfrm>
          <a:off x="838200" y="1825625"/>
          <a:ext cx="10515600" cy="438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02572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91136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12309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978572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Impact 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455" y="755171"/>
            <a:ext cx="4619937" cy="5315035"/>
          </a:xfrm>
          <a:noFill/>
        </p:spPr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C394-733A-5C1B-5920-8DC1A2D0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Analysis with Lyapunov Functions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DECIDE WHICH ONE!!!!!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9985-FF81-3F2D-B032-E635ED2FE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Definition: </a:t>
                </a:r>
                <a:r>
                  <a:rPr lang="en-US" dirty="0"/>
                  <a:t>A Lyapunov function maps system states to non-negative values, decreasing monotonically towards desirable states.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Goal: </a:t>
                </a:r>
                <a:r>
                  <a:rPr lang="en-US" dirty="0"/>
                  <a:t>Prove system convergence by showing Lyapunov function decreases to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Example for Convergence Proof:</a:t>
                </a:r>
              </a:p>
              <a:p>
                <a:pPr marL="1143000" lvl="1"/>
                <a:r>
                  <a:rPr lang="en-US" dirty="0"/>
                  <a:t>Dynamics: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0" lvl="1"/>
                <a:r>
                  <a:rPr lang="en-US" dirty="0"/>
                  <a:t>Lyapunov Function: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0" lvl="1"/>
                <a:r>
                  <a:rPr lang="en-US" dirty="0"/>
                  <a:t>Decrease Over Time: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9985-FF81-3F2D-B032-E635ED2FE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9" t="-14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C394-733A-5C1B-5920-8DC1A2D0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Analysis with Lyapunov Functions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DECIDE WHICH ONE!!!!!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9985-FF81-3F2D-B032-E635ED2FE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Definition: </a:t>
                </a:r>
                <a:r>
                  <a:rPr lang="en-US" dirty="0"/>
                  <a:t>A Lyapunov function maps system states to non-negative values, decreasing monotonically towards desirable states.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Goal: </a:t>
                </a:r>
                <a:r>
                  <a:rPr lang="en-US" dirty="0"/>
                  <a:t>Prove system convergence by showing Lyapunov function decreases to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Example for Convergence Proof:</a:t>
                </a:r>
              </a:p>
              <a:p>
                <a:pPr marL="1143000" lvl="1"/>
                <a:r>
                  <a:rPr lang="en-US" dirty="0"/>
                  <a:t>Dynamics: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0" lvl="1"/>
                <a:r>
                  <a:rPr lang="en-US" dirty="0"/>
                  <a:t>Lyapunov Function: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0" lvl="1"/>
                <a:r>
                  <a:rPr lang="en-US" dirty="0"/>
                  <a:t>Decrease Over Time: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9985-FF81-3F2D-B032-E635ED2FE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68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59A1-DAC8-4D94-E84E-24DCBE86B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Collision Avoidance Mechanisms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44F0E-1F8A-B5F4-9996-4789F15B8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Efficient Collision Avoidance in Multi-Agent Systems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587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3738-60A7-4FA6-71C4-E51A890C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Collision Adjustment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Idea: </a:t>
                </a:r>
                <a:r>
                  <a:rPr lang="en-US" dirty="0"/>
                  <a:t>Direct comparison of every agent's position to detect and resolve collisions.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Process: </a:t>
                </a:r>
                <a:r>
                  <a:rPr lang="en-US" dirty="0"/>
                  <a:t>Compute differences and distances between all agent pairs. Adjust velocities for agents moving towards each other.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143000" lvl="1"/>
                <a:r>
                  <a:rPr lang="en-US" dirty="0"/>
                  <a:t>Each agent is compared with every other agent to detect collisions</a:t>
                </a:r>
                <a:endParaRPr lang="LID4096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1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3738-60A7-4FA6-71C4-E51A890C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and Prune Method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Idea: </a:t>
                </a:r>
                <a:r>
                  <a:rPr lang="en-US" dirty="0"/>
                  <a:t>Sort agents along an axis and detect potential collisions, reducing comparison needs.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Process: </a:t>
                </a:r>
                <a:r>
                  <a:rPr lang="en-US" dirty="0"/>
                  <a:t>Identify potential collisions by comparing agent positions along sorted axes. Apply velocity adjustments for detected collisions.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143000" lvl="1"/>
                <a:r>
                  <a:rPr lang="en-US" dirty="0"/>
                  <a:t>The initial sorting of agents along an axis has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complexity.</a:t>
                </a:r>
              </a:p>
              <a:p>
                <a:pPr marL="1143000" lvl="1"/>
                <a:r>
                  <a:rPr lang="en-US" dirty="0"/>
                  <a:t>The subsequent pruning step, in the best case, can significantly reduce the number of comparisons but can still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  <a:endParaRPr lang="LID4096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8" r="-2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5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491BE8-7574-10C3-1653-FF384A2D0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987" y="530431"/>
            <a:ext cx="10306026" cy="5797138"/>
          </a:xfrm>
        </p:spPr>
      </p:pic>
    </p:spTree>
    <p:extLst>
      <p:ext uri="{BB962C8B-B14F-4D97-AF65-F5344CB8AC3E}">
        <p14:creationId xmlns:p14="http://schemas.microsoft.com/office/powerpoint/2010/main" val="426996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3738-60A7-4FA6-71C4-E51A890C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KD-Tree Based Adjustment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Idea: </a:t>
                </a:r>
                <a:r>
                  <a:rPr lang="en-US" dirty="0"/>
                  <a:t>Use a KD tree data structure to efficiently query neighbors within a collision distance.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Process: </a:t>
                </a:r>
                <a:r>
                  <a:rPr lang="en-US" dirty="0"/>
                  <a:t>Build a KD tree from agent positions. Query the tree for neighbor pairs within collision distance and adjust velocities accordingly.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1143000" lvl="1"/>
                <a:r>
                  <a:rPr lang="en-US" dirty="0"/>
                  <a:t>Building a KD tree from agent positions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1143000" lvl="1"/>
                <a:r>
                  <a:rPr lang="en-US" dirty="0"/>
                  <a:t>Querying the tree for neighbor pairs within a specific distance is generally efficient, but the exact time can vary depending on the density of agents and distribution in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LID4096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03A05-105E-BDAB-4561-E6685DEB6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8" t="-529" r="-1978" b="-42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4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{0EA07C98-2F64-4F05-B77E-41A1484F33DD}tf78504181_win32</Template>
  <TotalTime>87</TotalTime>
  <Words>859</Words>
  <Application>Microsoft Office PowerPoint</Application>
  <PresentationFormat>Widescreen</PresentationFormat>
  <Paragraphs>166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Avenir Next LT Pro</vt:lpstr>
      <vt:lpstr>Avenir Next LT Pro Light</vt:lpstr>
      <vt:lpstr>Calibri</vt:lpstr>
      <vt:lpstr>Cambria Math</vt:lpstr>
      <vt:lpstr>Tw Cen MT</vt:lpstr>
      <vt:lpstr>Custom</vt:lpstr>
      <vt:lpstr>Agent-Based Gathering Simulations</vt:lpstr>
      <vt:lpstr>The Goal of Gathering</vt:lpstr>
      <vt:lpstr>Convergence Analysis with Lyapunov Functions  DECIDE WHICH ONE!!!!!</vt:lpstr>
      <vt:lpstr>Convergence Analysis with Lyapunov Functions  DECIDE WHICH ONE!!!!!</vt:lpstr>
      <vt:lpstr>Collision Avoidance Mechanisms</vt:lpstr>
      <vt:lpstr>Naive Collision Adjustment</vt:lpstr>
      <vt:lpstr>Sweep and Prune Method</vt:lpstr>
      <vt:lpstr>PowerPoint Presentation</vt:lpstr>
      <vt:lpstr>KD-Tree Based Adjustment</vt:lpstr>
      <vt:lpstr>PowerPoint Presentation</vt:lpstr>
      <vt:lpstr>DEMO</vt:lpstr>
      <vt:lpstr>PowerPoint Presentation</vt:lpstr>
      <vt:lpstr>Agenda</vt:lpstr>
      <vt:lpstr>The power of communication</vt:lpstr>
      <vt:lpstr>Overcoming nervousness</vt:lpstr>
      <vt:lpstr>Engaging the audience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Agent-Based Gathering Simulations</dc:title>
  <dc:creator>Roy Levi</dc:creator>
  <cp:lastModifiedBy>Roy Levi</cp:lastModifiedBy>
  <cp:revision>13</cp:revision>
  <dcterms:created xsi:type="dcterms:W3CDTF">2024-03-12T07:16:54Z</dcterms:created>
  <dcterms:modified xsi:type="dcterms:W3CDTF">2024-03-12T08:44:52Z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